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6" r:id="rId11"/>
    <p:sldId id="265" r:id="rId12"/>
  </p:sldIdLst>
  <p:sldSz cx="18288000" cy="10287000"/>
  <p:notesSz cx="6858000" cy="9144000"/>
  <p:embeddedFontLst>
    <p:embeddedFont>
      <p:font typeface="Noto Serif Display" panose="020B0604020202020204"/>
      <p:regular r:id="rId13"/>
    </p:embeddedFont>
    <p:embeddedFont>
      <p:font typeface="DejaVu Serif Bold" panose="020B0604020202020204" charset="0"/>
      <p:bold r:id="rId14"/>
    </p:embeddedFont>
    <p:embeddedFont>
      <p:font typeface="Montserrat Bold" panose="020B0604020202020204" charset="-93"/>
      <p:bold r:id="rId15"/>
    </p:embeddedFont>
    <p:embeddedFont>
      <p:font typeface="Montserrat" panose="020B0604020202020204" charset="-93"/>
      <p:regular r:id="rId16"/>
    </p:embeddedFont>
    <p:embeddedFont>
      <p:font typeface="Montserrat Ultra-Bold" panose="020B0604020202020204" charset="-93"/>
      <p:bold r:id="rId17"/>
    </p:embeddedFont>
    <p:embeddedFont>
      <p:font typeface="Poppin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3" d="100"/>
          <a:sy n="53" d="100"/>
        </p:scale>
        <p:origin x="253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13522" y="7658998"/>
            <a:ext cx="2492175" cy="678132"/>
            <a:chOff x="0" y="0"/>
            <a:chExt cx="656375" cy="178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6375" cy="178603"/>
            </a:xfrm>
            <a:custGeom>
              <a:avLst/>
              <a:gdLst/>
              <a:ahLst/>
              <a:cxnLst/>
              <a:rect l="l" t="t" r="r" b="b"/>
              <a:pathLst>
                <a:path w="656375" h="178603">
                  <a:moveTo>
                    <a:pt x="46597" y="0"/>
                  </a:moveTo>
                  <a:lnTo>
                    <a:pt x="609778" y="0"/>
                  </a:lnTo>
                  <a:cubicBezTo>
                    <a:pt x="635513" y="0"/>
                    <a:pt x="656375" y="20862"/>
                    <a:pt x="656375" y="46597"/>
                  </a:cubicBezTo>
                  <a:lnTo>
                    <a:pt x="656375" y="132005"/>
                  </a:lnTo>
                  <a:cubicBezTo>
                    <a:pt x="656375" y="157740"/>
                    <a:pt x="635513" y="178603"/>
                    <a:pt x="609778" y="178603"/>
                  </a:cubicBezTo>
                  <a:lnTo>
                    <a:pt x="46597" y="178603"/>
                  </a:lnTo>
                  <a:cubicBezTo>
                    <a:pt x="20862" y="178603"/>
                    <a:pt x="0" y="157740"/>
                    <a:pt x="0" y="132005"/>
                  </a:cubicBezTo>
                  <a:lnTo>
                    <a:pt x="0" y="46597"/>
                  </a:lnTo>
                  <a:cubicBezTo>
                    <a:pt x="0" y="20862"/>
                    <a:pt x="20862" y="0"/>
                    <a:pt x="46597" y="0"/>
                  </a:cubicBezTo>
                  <a:close/>
                </a:path>
              </a:pathLst>
            </a:custGeom>
            <a:solidFill>
              <a:srgbClr val="07B98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656375" cy="292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022589">
            <a:off x="9028339" y="-6392231"/>
            <a:ext cx="13614672" cy="11584254"/>
            <a:chOff x="0" y="0"/>
            <a:chExt cx="47763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9350" y="1984135"/>
            <a:ext cx="6957854" cy="695785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3022589">
            <a:off x="-4123402" y="4699420"/>
            <a:ext cx="12838903" cy="6419452"/>
            <a:chOff x="0" y="0"/>
            <a:chExt cx="81280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313522" y="2744706"/>
            <a:ext cx="4340458" cy="957082"/>
            <a:chOff x="0" y="0"/>
            <a:chExt cx="1338376" cy="2951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8376" cy="295115"/>
            </a:xfrm>
            <a:custGeom>
              <a:avLst/>
              <a:gdLst/>
              <a:ahLst/>
              <a:cxnLst/>
              <a:rect l="l" t="t" r="r" b="b"/>
              <a:pathLst>
                <a:path w="1338376" h="295115">
                  <a:moveTo>
                    <a:pt x="37457" y="0"/>
                  </a:moveTo>
                  <a:lnTo>
                    <a:pt x="1300919" y="0"/>
                  </a:lnTo>
                  <a:cubicBezTo>
                    <a:pt x="1321606" y="0"/>
                    <a:pt x="1338376" y="16770"/>
                    <a:pt x="1338376" y="37457"/>
                  </a:cubicBezTo>
                  <a:lnTo>
                    <a:pt x="1338376" y="257658"/>
                  </a:lnTo>
                  <a:cubicBezTo>
                    <a:pt x="1338376" y="267593"/>
                    <a:pt x="1334429" y="277120"/>
                    <a:pt x="1327405" y="284144"/>
                  </a:cubicBezTo>
                  <a:cubicBezTo>
                    <a:pt x="1320380" y="291169"/>
                    <a:pt x="1310853" y="295115"/>
                    <a:pt x="1300919" y="295115"/>
                  </a:cubicBezTo>
                  <a:lnTo>
                    <a:pt x="37457" y="295115"/>
                  </a:lnTo>
                  <a:cubicBezTo>
                    <a:pt x="16770" y="295115"/>
                    <a:pt x="0" y="278345"/>
                    <a:pt x="0" y="257658"/>
                  </a:cubicBezTo>
                  <a:lnTo>
                    <a:pt x="0" y="37457"/>
                  </a:lnTo>
                  <a:cubicBezTo>
                    <a:pt x="0" y="16770"/>
                    <a:pt x="16770" y="0"/>
                    <a:pt x="374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338376" cy="409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71044" y="2485829"/>
            <a:ext cx="5954467" cy="595446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4117" r="-44117"/>
              </a:stretch>
            </a:blipFill>
            <a:ln w="1524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6786" y="6479666"/>
            <a:ext cx="2058527" cy="205852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6277230" y="9177056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60385" y="6860890"/>
            <a:ext cx="1745813" cy="1476239"/>
          </a:xfrm>
          <a:custGeom>
            <a:avLst/>
            <a:gdLst/>
            <a:ahLst/>
            <a:cxnLst/>
            <a:rect l="l" t="t" r="r" b="b"/>
            <a:pathLst>
              <a:path w="1745813" h="1476239">
                <a:moveTo>
                  <a:pt x="0" y="0"/>
                </a:moveTo>
                <a:lnTo>
                  <a:pt x="1745813" y="0"/>
                </a:lnTo>
                <a:lnTo>
                  <a:pt x="1745813" y="1476239"/>
                </a:lnTo>
                <a:lnTo>
                  <a:pt x="0" y="1476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8313522" y="4016465"/>
            <a:ext cx="8945778" cy="268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80"/>
              </a:lnSpc>
              <a:spcBef>
                <a:spcPct val="0"/>
              </a:spcBef>
            </a:pPr>
            <a:r>
              <a:rPr lang="en-US" sz="10710" b="1" spc="-48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WEBSITE BÁN SÁCH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80407" y="2981610"/>
            <a:ext cx="4206687" cy="60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65"/>
              </a:lnSpc>
              <a:spcBef>
                <a:spcPct val="0"/>
              </a:spcBef>
            </a:pPr>
            <a:r>
              <a:rPr lang="en-US" sz="4860" b="1" spc="-218">
                <a:solidFill>
                  <a:srgbClr val="00765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Welcome To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96297" y="6728526"/>
            <a:ext cx="5620757" cy="2273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545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GVHD: </a:t>
            </a:r>
            <a:r>
              <a:rPr lang="en-US" sz="2545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thS</a:t>
            </a:r>
            <a:r>
              <a:rPr lang="en-US" sz="2545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. Nguyễn Thanh Sơn</a:t>
            </a:r>
          </a:p>
          <a:p>
            <a:pPr algn="l">
              <a:lnSpc>
                <a:spcPts val="3565"/>
              </a:lnSpc>
            </a:pPr>
            <a:r>
              <a:rPr lang="en-US" sz="2545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Nhóm</a:t>
            </a:r>
            <a:r>
              <a:rPr lang="en-US" sz="2545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vi-VN" sz="2545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5:</a:t>
            </a:r>
            <a:endParaRPr lang="en-US" sz="2545" b="1" dirty="0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549910" lvl="1" indent="-274955" algn="l">
              <a:lnSpc>
                <a:spcPts val="3565"/>
              </a:lnSpc>
              <a:buFont typeface="Arial" panose="020B0604020202020204"/>
              <a:buChar char="•"/>
            </a:pPr>
            <a:r>
              <a:rPr lang="en-US" sz="2545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Nguyễn </a:t>
            </a:r>
            <a:r>
              <a:rPr lang="en-US" sz="2545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Tấn</a:t>
            </a:r>
            <a:r>
              <a:rPr lang="en-US" sz="2545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en-US" sz="2545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Tính</a:t>
            </a:r>
            <a:r>
              <a:rPr lang="en-US" sz="2545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-22050093</a:t>
            </a:r>
          </a:p>
          <a:p>
            <a:pPr marL="549910" lvl="1" indent="-274955" algn="l">
              <a:lnSpc>
                <a:spcPts val="3565"/>
              </a:lnSpc>
              <a:buFont typeface="Arial" panose="020B0604020202020204"/>
              <a:buChar char="•"/>
            </a:pPr>
            <a:r>
              <a:rPr lang="en-US" sz="2545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Đỗ</a:t>
            </a:r>
            <a:r>
              <a:rPr lang="en-US" sz="2545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Sơn Tùng-22050110</a:t>
            </a:r>
          </a:p>
          <a:p>
            <a:pPr marL="549910" lvl="1" indent="-274955" algn="l">
              <a:lnSpc>
                <a:spcPts val="3565"/>
              </a:lnSpc>
              <a:buFont typeface="Arial" panose="020B0604020202020204"/>
              <a:buChar char="•"/>
            </a:pPr>
            <a:r>
              <a:rPr lang="en-US" sz="2545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Nguyễn Lâm Hùng-22050111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62746" y="7709176"/>
            <a:ext cx="2193727" cy="46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0"/>
              </a:lnSpc>
              <a:spcBef>
                <a:spcPct val="0"/>
              </a:spcBef>
            </a:pPr>
            <a:r>
              <a:rPr lang="en-US" sz="2300" b="1" spc="149">
                <a:solidFill>
                  <a:srgbClr val="FFFFFF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Start Slide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8983272"/>
            <a:ext cx="379876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https://fit.bdu.edu.vn/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7852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Home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1604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About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835674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Contact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6330" y="1003233"/>
            <a:ext cx="4849763" cy="32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2550" b="1" spc="-114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Trường Đại học Bình Dương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22589">
            <a:off x="9028339" y="-6392231"/>
            <a:ext cx="13614672" cy="11584254"/>
            <a:chOff x="0" y="0"/>
            <a:chExt cx="47763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77230" y="9177056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691201" y="5808973"/>
            <a:ext cx="8974222" cy="7635855"/>
            <a:chOff x="0" y="0"/>
            <a:chExt cx="477631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39250" y="1081706"/>
            <a:ext cx="7381496" cy="8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10"/>
              </a:lnSpc>
              <a:spcBef>
                <a:spcPct val="0"/>
              </a:spcBef>
            </a:pPr>
            <a:r>
              <a:rPr lang="en-US" sz="6575" b="1" spc="-295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6. Giao </a:t>
            </a:r>
            <a:r>
              <a:rPr lang="vi-VN" sz="6575" b="1" spc="-295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diện </a:t>
            </a:r>
            <a:endParaRPr lang="en-US" sz="6575" b="1" spc="-295" dirty="0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9869"/>
            <a:ext cx="15697200" cy="83391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452877" y="7586086"/>
            <a:ext cx="5282882" cy="514170"/>
            <a:chOff x="0" y="0"/>
            <a:chExt cx="1628971" cy="1585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8971" cy="158544"/>
            </a:xfrm>
            <a:custGeom>
              <a:avLst/>
              <a:gdLst/>
              <a:ahLst/>
              <a:cxnLst/>
              <a:rect l="l" t="t" r="r" b="b"/>
              <a:pathLst>
                <a:path w="1628971" h="158544">
                  <a:moveTo>
                    <a:pt x="21982" y="0"/>
                  </a:moveTo>
                  <a:lnTo>
                    <a:pt x="1606989" y="0"/>
                  </a:lnTo>
                  <a:cubicBezTo>
                    <a:pt x="1619130" y="0"/>
                    <a:pt x="1628971" y="9842"/>
                    <a:pt x="1628971" y="21982"/>
                  </a:cubicBezTo>
                  <a:lnTo>
                    <a:pt x="1628971" y="136562"/>
                  </a:lnTo>
                  <a:cubicBezTo>
                    <a:pt x="1628971" y="148702"/>
                    <a:pt x="1619130" y="158544"/>
                    <a:pt x="1606989" y="158544"/>
                  </a:cubicBezTo>
                  <a:lnTo>
                    <a:pt x="21982" y="158544"/>
                  </a:lnTo>
                  <a:cubicBezTo>
                    <a:pt x="9842" y="158544"/>
                    <a:pt x="0" y="148702"/>
                    <a:pt x="0" y="136562"/>
                  </a:cubicBezTo>
                  <a:lnTo>
                    <a:pt x="0" y="21982"/>
                  </a:lnTo>
                  <a:cubicBezTo>
                    <a:pt x="0" y="9842"/>
                    <a:pt x="9842" y="0"/>
                    <a:pt x="21982" y="0"/>
                  </a:cubicBezTo>
                  <a:close/>
                </a:path>
              </a:pathLst>
            </a:custGeom>
            <a:solidFill>
              <a:srgbClr val="07B98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1628971" cy="272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81249" y="7587501"/>
            <a:ext cx="2150090" cy="514170"/>
            <a:chOff x="0" y="0"/>
            <a:chExt cx="662978" cy="158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2978" cy="158544"/>
            </a:xfrm>
            <a:custGeom>
              <a:avLst/>
              <a:gdLst/>
              <a:ahLst/>
              <a:cxnLst/>
              <a:rect l="l" t="t" r="r" b="b"/>
              <a:pathLst>
                <a:path w="662978" h="158544">
                  <a:moveTo>
                    <a:pt x="54011" y="0"/>
                  </a:moveTo>
                  <a:lnTo>
                    <a:pt x="608967" y="0"/>
                  </a:lnTo>
                  <a:cubicBezTo>
                    <a:pt x="623292" y="0"/>
                    <a:pt x="637030" y="5690"/>
                    <a:pt x="647159" y="15819"/>
                  </a:cubicBezTo>
                  <a:cubicBezTo>
                    <a:pt x="657288" y="25949"/>
                    <a:pt x="662978" y="39686"/>
                    <a:pt x="662978" y="54011"/>
                  </a:cubicBezTo>
                  <a:lnTo>
                    <a:pt x="662978" y="104533"/>
                  </a:lnTo>
                  <a:cubicBezTo>
                    <a:pt x="662978" y="134362"/>
                    <a:pt x="638797" y="158544"/>
                    <a:pt x="608967" y="158544"/>
                  </a:cubicBezTo>
                  <a:lnTo>
                    <a:pt x="54011" y="158544"/>
                  </a:lnTo>
                  <a:cubicBezTo>
                    <a:pt x="39686" y="158544"/>
                    <a:pt x="25949" y="152853"/>
                    <a:pt x="15819" y="142724"/>
                  </a:cubicBezTo>
                  <a:cubicBezTo>
                    <a:pt x="5690" y="132595"/>
                    <a:pt x="0" y="118857"/>
                    <a:pt x="0" y="104533"/>
                  </a:cubicBezTo>
                  <a:lnTo>
                    <a:pt x="0" y="54011"/>
                  </a:lnTo>
                  <a:cubicBezTo>
                    <a:pt x="0" y="24182"/>
                    <a:pt x="24182" y="0"/>
                    <a:pt x="5401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662978" cy="272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3022589">
            <a:off x="-3067569" y="5981685"/>
            <a:ext cx="13614672" cy="11584254"/>
            <a:chOff x="0" y="0"/>
            <a:chExt cx="477631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23869" y="7584672"/>
            <a:ext cx="5766880" cy="514170"/>
            <a:chOff x="0" y="0"/>
            <a:chExt cx="1778212" cy="1585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8212" cy="158544"/>
            </a:xfrm>
            <a:custGeom>
              <a:avLst/>
              <a:gdLst/>
              <a:ahLst/>
              <a:cxnLst/>
              <a:rect l="l" t="t" r="r" b="b"/>
              <a:pathLst>
                <a:path w="1778212" h="158544">
                  <a:moveTo>
                    <a:pt x="20137" y="0"/>
                  </a:moveTo>
                  <a:lnTo>
                    <a:pt x="1758075" y="0"/>
                  </a:lnTo>
                  <a:cubicBezTo>
                    <a:pt x="1763416" y="0"/>
                    <a:pt x="1768538" y="2122"/>
                    <a:pt x="1772314" y="5898"/>
                  </a:cubicBezTo>
                  <a:cubicBezTo>
                    <a:pt x="1776090" y="9675"/>
                    <a:pt x="1778212" y="14796"/>
                    <a:pt x="1778212" y="20137"/>
                  </a:cubicBezTo>
                  <a:lnTo>
                    <a:pt x="1778212" y="138407"/>
                  </a:lnTo>
                  <a:cubicBezTo>
                    <a:pt x="1778212" y="143747"/>
                    <a:pt x="1776090" y="148869"/>
                    <a:pt x="1772314" y="152646"/>
                  </a:cubicBezTo>
                  <a:cubicBezTo>
                    <a:pt x="1768538" y="156422"/>
                    <a:pt x="1763416" y="158544"/>
                    <a:pt x="1758075" y="158544"/>
                  </a:cubicBezTo>
                  <a:lnTo>
                    <a:pt x="20137" y="158544"/>
                  </a:lnTo>
                  <a:cubicBezTo>
                    <a:pt x="14796" y="158544"/>
                    <a:pt x="9675" y="156422"/>
                    <a:pt x="5898" y="152646"/>
                  </a:cubicBezTo>
                  <a:cubicBezTo>
                    <a:pt x="2122" y="148869"/>
                    <a:pt x="0" y="143747"/>
                    <a:pt x="0" y="138407"/>
                  </a:cubicBezTo>
                  <a:lnTo>
                    <a:pt x="0" y="20137"/>
                  </a:lnTo>
                  <a:cubicBezTo>
                    <a:pt x="0" y="14796"/>
                    <a:pt x="2122" y="9675"/>
                    <a:pt x="5898" y="5898"/>
                  </a:cubicBezTo>
                  <a:cubicBezTo>
                    <a:pt x="9675" y="2122"/>
                    <a:pt x="14796" y="0"/>
                    <a:pt x="20137" y="0"/>
                  </a:cubicBezTo>
                  <a:close/>
                </a:path>
              </a:pathLst>
            </a:custGeom>
            <a:solidFill>
              <a:srgbClr val="07B98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1778212" cy="272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52241" y="7586086"/>
            <a:ext cx="2290890" cy="514170"/>
            <a:chOff x="0" y="0"/>
            <a:chExt cx="706394" cy="1585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6394" cy="158544"/>
            </a:xfrm>
            <a:custGeom>
              <a:avLst/>
              <a:gdLst/>
              <a:ahLst/>
              <a:cxnLst/>
              <a:rect l="l" t="t" r="r" b="b"/>
              <a:pathLst>
                <a:path w="706394" h="158544">
                  <a:moveTo>
                    <a:pt x="50692" y="0"/>
                  </a:moveTo>
                  <a:lnTo>
                    <a:pt x="655702" y="0"/>
                  </a:lnTo>
                  <a:cubicBezTo>
                    <a:pt x="683698" y="0"/>
                    <a:pt x="706394" y="22695"/>
                    <a:pt x="706394" y="50692"/>
                  </a:cubicBezTo>
                  <a:lnTo>
                    <a:pt x="706394" y="107852"/>
                  </a:lnTo>
                  <a:cubicBezTo>
                    <a:pt x="706394" y="135848"/>
                    <a:pt x="683698" y="158544"/>
                    <a:pt x="655702" y="158544"/>
                  </a:cubicBezTo>
                  <a:lnTo>
                    <a:pt x="50692" y="158544"/>
                  </a:lnTo>
                  <a:cubicBezTo>
                    <a:pt x="22695" y="158544"/>
                    <a:pt x="0" y="135848"/>
                    <a:pt x="0" y="107852"/>
                  </a:cubicBezTo>
                  <a:lnTo>
                    <a:pt x="0" y="50692"/>
                  </a:lnTo>
                  <a:cubicBezTo>
                    <a:pt x="0" y="22695"/>
                    <a:pt x="22695" y="0"/>
                    <a:pt x="506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706394" cy="272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3022589">
            <a:off x="9028339" y="-6392231"/>
            <a:ext cx="13614672" cy="11584254"/>
            <a:chOff x="0" y="0"/>
            <a:chExt cx="477631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277230" y="9177056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197965" y="2876354"/>
            <a:ext cx="16204780" cy="438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30"/>
              </a:lnSpc>
            </a:pPr>
            <a:r>
              <a:rPr lang="en-US" sz="17425" b="1" spc="-784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Thank You</a:t>
            </a:r>
          </a:p>
          <a:p>
            <a:pPr marL="0" lvl="0" indent="0" algn="ctr">
              <a:lnSpc>
                <a:spcPts val="16730"/>
              </a:lnSpc>
              <a:spcBef>
                <a:spcPct val="0"/>
              </a:spcBef>
            </a:pPr>
            <a:r>
              <a:rPr lang="en-US" sz="17425" b="1" spc="-784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For Attention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8983272"/>
            <a:ext cx="3798767" cy="35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www.reallygreatsite.com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078527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Home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81604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About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835674" y="1107281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Contact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1076325"/>
            <a:ext cx="1618908" cy="56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55"/>
              </a:lnSpc>
              <a:spcBef>
                <a:spcPct val="0"/>
              </a:spcBef>
            </a:pPr>
            <a:r>
              <a:rPr lang="en-US" sz="2245" b="1" spc="-10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Liceria Company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93256" y="7546596"/>
            <a:ext cx="5146220" cy="47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55"/>
              </a:lnSpc>
              <a:spcBef>
                <a:spcPct val="0"/>
              </a:spcBef>
            </a:pPr>
            <a:r>
              <a:rPr lang="en-US" sz="2270">
                <a:solidFill>
                  <a:srgbClr val="FFFFFF">
                    <a:alpha val="69804"/>
                  </a:srgbClr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123 Anywhere St., Any City, ST 12345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55676" y="7632321"/>
            <a:ext cx="2145853" cy="37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5"/>
              </a:lnSpc>
              <a:spcBef>
                <a:spcPct val="0"/>
              </a:spcBef>
            </a:pPr>
            <a:r>
              <a:rPr lang="en-US" sz="2145" b="1" u="none" strike="noStrike">
                <a:solidFill>
                  <a:srgbClr val="00765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Our Address 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53628" y="7537330"/>
            <a:ext cx="4759021" cy="475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55"/>
              </a:lnSpc>
              <a:spcBef>
                <a:spcPct val="0"/>
              </a:spcBef>
            </a:pPr>
            <a:r>
              <a:rPr lang="en-US" sz="2270">
                <a:solidFill>
                  <a:srgbClr val="FFFFFF">
                    <a:alpha val="69804"/>
                  </a:srgbClr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+123-456-7890 / 123-456-7890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524636" y="7632321"/>
            <a:ext cx="1992916" cy="37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5"/>
              </a:lnSpc>
              <a:spcBef>
                <a:spcPct val="0"/>
              </a:spcBef>
            </a:pPr>
            <a:r>
              <a:rPr lang="en-US" sz="2145" b="1" u="none" strike="noStrike">
                <a:solidFill>
                  <a:srgbClr val="00765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Our Phone 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277230" y="9177056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3022589">
            <a:off x="-2977529" y="5981685"/>
            <a:ext cx="13614672" cy="11584254"/>
            <a:chOff x="0" y="0"/>
            <a:chExt cx="477631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79176" y="1183877"/>
            <a:ext cx="9082555" cy="8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10"/>
              </a:lnSpc>
              <a:spcBef>
                <a:spcPct val="0"/>
              </a:spcBef>
            </a:pPr>
            <a:r>
              <a:rPr lang="en-US" sz="6575" b="1" spc="-295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NỘI DUNG BÁO CÁO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2872419"/>
            <a:ext cx="8135915" cy="585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2350" lvl="1" indent="-511175">
              <a:lnSpc>
                <a:spcPts val="6630"/>
              </a:lnSpc>
              <a:buAutoNum type="arabicPeriod"/>
            </a:pP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Giới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thiệu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đề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tài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         </a:t>
            </a:r>
          </a:p>
          <a:p>
            <a:pPr marL="1022350" lvl="1" indent="-511175">
              <a:lnSpc>
                <a:spcPts val="6630"/>
              </a:lnSpc>
              <a:buAutoNum type="arabicPeriod"/>
            </a:pP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Chức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năng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chính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    </a:t>
            </a:r>
          </a:p>
          <a:p>
            <a:pPr marL="1022350" lvl="1" indent="-511175">
              <a:lnSpc>
                <a:spcPts val="6630"/>
              </a:lnSpc>
              <a:buAutoNum type="arabicPeriod"/>
            </a:pP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Công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nghệ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sử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dụng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 </a:t>
            </a:r>
          </a:p>
          <a:p>
            <a:pPr marL="1022350" lvl="1" indent="-511175">
              <a:lnSpc>
                <a:spcPts val="6630"/>
              </a:lnSpc>
              <a:buAutoNum type="arabicPeriod"/>
            </a:pP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Usecase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tổng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quát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   </a:t>
            </a:r>
          </a:p>
          <a:p>
            <a:pPr marL="1022350" lvl="1" indent="-511175">
              <a:lnSpc>
                <a:spcPts val="6630"/>
              </a:lnSpc>
              <a:buAutoNum type="arabicPeriod"/>
            </a:pP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Database                   </a:t>
            </a:r>
          </a:p>
          <a:p>
            <a:pPr marL="1022350" lvl="1" indent="-511175">
              <a:lnSpc>
                <a:spcPts val="6630"/>
              </a:lnSpc>
              <a:buAutoNum type="arabicPeriod"/>
            </a:pP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Giao </a:t>
            </a:r>
            <a:r>
              <a:rPr lang="en-US" sz="4735" b="1" dirty="0" err="1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diện</a:t>
            </a: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                                               </a:t>
            </a:r>
          </a:p>
          <a:p>
            <a:pPr>
              <a:lnSpc>
                <a:spcPts val="6630"/>
              </a:lnSpc>
              <a:spcBef>
                <a:spcPct val="0"/>
              </a:spcBef>
            </a:pPr>
            <a:r>
              <a:rPr lang="en-US" sz="4735" b="1" dirty="0">
                <a:solidFill>
                  <a:srgbClr val="FFFFFF"/>
                </a:solidFill>
                <a:latin typeface="DejaVu Serif Bold" panose="02060803050605020204"/>
                <a:ea typeface="DejaVu Serif Bold" panose="02060803050605020204"/>
                <a:cs typeface="DejaVu Serif Bold" panose="02060803050605020204"/>
                <a:sym typeface="DejaVu Serif Bold" panose="02060803050605020204"/>
              </a:rPr>
              <a:t>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22589">
            <a:off x="-3067569" y="5981685"/>
            <a:ext cx="13614672" cy="11584254"/>
            <a:chOff x="0" y="0"/>
            <a:chExt cx="47763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77230" y="9177056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10762" y="683348"/>
            <a:ext cx="8433238" cy="8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19860" lvl="1" indent="-709930" algn="l">
              <a:lnSpc>
                <a:spcPts val="6310"/>
              </a:lnSpc>
              <a:spcBef>
                <a:spcPct val="0"/>
              </a:spcBef>
              <a:buAutoNum type="arabicPeriod"/>
            </a:pPr>
            <a:r>
              <a:rPr lang="en-US" sz="6575" b="1" spc="-295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Giới thiệu đề tài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8315" y="3308786"/>
            <a:ext cx="11000058" cy="6030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5"/>
              </a:lnSpc>
            </a:pPr>
            <a:r>
              <a:rPr lang="en-US" sz="3810">
                <a:solidFill>
                  <a:srgbClr val="FFFFFF"/>
                </a:solidFill>
                <a:latin typeface="Noto Serif Display" panose="02020502080505020204"/>
                <a:ea typeface="Noto Serif Display" panose="02020502080505020204"/>
                <a:cs typeface="Noto Serif Display" panose="02020502080505020204"/>
                <a:sym typeface="Noto Serif Display" panose="02020502080505020204"/>
              </a:rPr>
              <a:t>Đề tài: website bán sách</a:t>
            </a:r>
          </a:p>
          <a:p>
            <a:pPr algn="l">
              <a:lnSpc>
                <a:spcPts val="5335"/>
              </a:lnSpc>
            </a:pPr>
            <a:r>
              <a:rPr lang="en-US" sz="3810">
                <a:solidFill>
                  <a:srgbClr val="FFFFFF"/>
                </a:solidFill>
                <a:latin typeface="Noto Serif Display" panose="02020502080505020204"/>
                <a:ea typeface="Noto Serif Display" panose="02020502080505020204"/>
                <a:cs typeface="Noto Serif Display" panose="02020502080505020204"/>
                <a:sym typeface="Noto Serif Display" panose="02020502080505020204"/>
              </a:rPr>
              <a:t>-Thực trạng: Việc mua sách truyền thống gặp khó khăn sau dịch, nhu cầu online tăng.</a:t>
            </a:r>
          </a:p>
          <a:p>
            <a:pPr algn="l">
              <a:lnSpc>
                <a:spcPts val="5335"/>
              </a:lnSpc>
            </a:pPr>
            <a:endParaRPr lang="en-US" sz="3810">
              <a:solidFill>
                <a:srgbClr val="FFFFFF"/>
              </a:solidFill>
              <a:latin typeface="Noto Serif Display" panose="02020502080505020204"/>
              <a:ea typeface="Noto Serif Display" panose="02020502080505020204"/>
              <a:cs typeface="Noto Serif Display" panose="02020502080505020204"/>
              <a:sym typeface="Noto Serif Display" panose="02020502080505020204"/>
            </a:endParaRPr>
          </a:p>
          <a:p>
            <a:pPr algn="l">
              <a:lnSpc>
                <a:spcPts val="5335"/>
              </a:lnSpc>
            </a:pPr>
            <a:r>
              <a:rPr lang="en-US" sz="3810">
                <a:solidFill>
                  <a:srgbClr val="FFFFFF"/>
                </a:solidFill>
                <a:latin typeface="Noto Serif Display" panose="02020502080505020204"/>
                <a:ea typeface="Noto Serif Display" panose="02020502080505020204"/>
                <a:cs typeface="Noto Serif Display" panose="02020502080505020204"/>
                <a:sym typeface="Noto Serif Display" panose="02020502080505020204"/>
              </a:rPr>
              <a:t>-Xây dựng một hệ thống website cho phép:</a:t>
            </a:r>
          </a:p>
          <a:p>
            <a:pPr algn="l">
              <a:lnSpc>
                <a:spcPts val="5335"/>
              </a:lnSpc>
            </a:pPr>
            <a:r>
              <a:rPr lang="en-US" sz="3810">
                <a:solidFill>
                  <a:srgbClr val="FFFFFF"/>
                </a:solidFill>
                <a:latin typeface="Noto Serif Display" panose="02020502080505020204"/>
                <a:ea typeface="Noto Serif Display" panose="02020502080505020204"/>
                <a:cs typeface="Noto Serif Display" panose="02020502080505020204"/>
                <a:sym typeface="Noto Serif Display" panose="02020502080505020204"/>
              </a:rPr>
              <a:t>+Người dùng dễ dàng tìm kiếm, mua sách.</a:t>
            </a:r>
          </a:p>
          <a:p>
            <a:pPr algn="l">
              <a:lnSpc>
                <a:spcPts val="5335"/>
              </a:lnSpc>
            </a:pPr>
            <a:r>
              <a:rPr lang="en-US" sz="3810">
                <a:solidFill>
                  <a:srgbClr val="FFFFFF"/>
                </a:solidFill>
                <a:latin typeface="Noto Serif Display" panose="02020502080505020204"/>
                <a:ea typeface="Noto Serif Display" panose="02020502080505020204"/>
                <a:cs typeface="Noto Serif Display" panose="02020502080505020204"/>
                <a:sym typeface="Noto Serif Display" panose="02020502080505020204"/>
              </a:rPr>
              <a:t>+Quản trị viên dễ dàng quản lý sách, đơn hàng.</a:t>
            </a:r>
          </a:p>
          <a:p>
            <a:pPr algn="ctr">
              <a:lnSpc>
                <a:spcPts val="5335"/>
              </a:lnSpc>
            </a:pPr>
            <a:endParaRPr lang="en-US" sz="3810">
              <a:solidFill>
                <a:srgbClr val="FFFFFF"/>
              </a:solidFill>
              <a:latin typeface="Noto Serif Display" panose="02020502080505020204"/>
              <a:ea typeface="Noto Serif Display" panose="02020502080505020204"/>
              <a:cs typeface="Noto Serif Display" panose="02020502080505020204"/>
              <a:sym typeface="Noto Serif Display" panose="02020502080505020204"/>
            </a:endParaRPr>
          </a:p>
          <a:p>
            <a:pPr marL="0" lvl="0" indent="0" algn="ctr">
              <a:lnSpc>
                <a:spcPts val="5335"/>
              </a:lnSpc>
              <a:spcBef>
                <a:spcPct val="0"/>
              </a:spcBef>
            </a:pPr>
            <a:r>
              <a:rPr lang="en-US" sz="3810">
                <a:solidFill>
                  <a:srgbClr val="FFFFFF"/>
                </a:solidFill>
                <a:latin typeface="Noto Serif Display" panose="02020502080505020204"/>
                <a:ea typeface="Noto Serif Display" panose="02020502080505020204"/>
                <a:cs typeface="Noto Serif Display" panose="02020502080505020204"/>
                <a:sym typeface="Noto Serif Display" panose="02020502080505020204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3022589">
            <a:off x="-2612005" y="6710214"/>
            <a:ext cx="3750229" cy="1875115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78315" y="1719369"/>
            <a:ext cx="10221978" cy="8567631"/>
          </a:xfrm>
          <a:custGeom>
            <a:avLst/>
            <a:gdLst/>
            <a:ahLst/>
            <a:cxnLst/>
            <a:rect l="l" t="t" r="r" b="b"/>
            <a:pathLst>
              <a:path w="10221978" h="8567631">
                <a:moveTo>
                  <a:pt x="0" y="0"/>
                </a:moveTo>
                <a:lnTo>
                  <a:pt x="10221977" y="0"/>
                </a:lnTo>
                <a:lnTo>
                  <a:pt x="10221977" y="8567631"/>
                </a:lnTo>
                <a:lnTo>
                  <a:pt x="0" y="8567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861708"/>
            <a:ext cx="8929100" cy="85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10"/>
              </a:lnSpc>
              <a:spcBef>
                <a:spcPct val="0"/>
              </a:spcBef>
            </a:pPr>
            <a:r>
              <a:rPr lang="en-US" sz="6575" b="1" spc="-295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2. Chức năng chính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22589">
            <a:off x="-3067569" y="5981685"/>
            <a:ext cx="13614672" cy="11584254"/>
            <a:chOff x="0" y="0"/>
            <a:chExt cx="47763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022589">
            <a:off x="9028339" y="-6392231"/>
            <a:ext cx="13614672" cy="11584254"/>
            <a:chOff x="0" y="0"/>
            <a:chExt cx="477631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277230" y="9177056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542473" y="1860463"/>
            <a:ext cx="5352265" cy="2676133"/>
          </a:xfrm>
          <a:custGeom>
            <a:avLst/>
            <a:gdLst/>
            <a:ahLst/>
            <a:cxnLst/>
            <a:rect l="l" t="t" r="r" b="b"/>
            <a:pathLst>
              <a:path w="5352265" h="2676133">
                <a:moveTo>
                  <a:pt x="0" y="0"/>
                </a:moveTo>
                <a:lnTo>
                  <a:pt x="5352265" y="0"/>
                </a:lnTo>
                <a:lnTo>
                  <a:pt x="5352265" y="2676133"/>
                </a:lnTo>
                <a:lnTo>
                  <a:pt x="0" y="2676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173131" y="4283568"/>
            <a:ext cx="4662543" cy="2611024"/>
          </a:xfrm>
          <a:custGeom>
            <a:avLst/>
            <a:gdLst/>
            <a:ahLst/>
            <a:cxnLst/>
            <a:rect l="l" t="t" r="r" b="b"/>
            <a:pathLst>
              <a:path w="4662543" h="2611024">
                <a:moveTo>
                  <a:pt x="0" y="0"/>
                </a:moveTo>
                <a:lnTo>
                  <a:pt x="4662543" y="0"/>
                </a:lnTo>
                <a:lnTo>
                  <a:pt x="4662543" y="2611024"/>
                </a:lnTo>
                <a:lnTo>
                  <a:pt x="0" y="2611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8713870" y="6602527"/>
            <a:ext cx="5400666" cy="3024373"/>
          </a:xfrm>
          <a:custGeom>
            <a:avLst/>
            <a:gdLst/>
            <a:ahLst/>
            <a:cxnLst/>
            <a:rect l="l" t="t" r="r" b="b"/>
            <a:pathLst>
              <a:path w="5400666" h="3024373">
                <a:moveTo>
                  <a:pt x="0" y="0"/>
                </a:moveTo>
                <a:lnTo>
                  <a:pt x="5400666" y="0"/>
                </a:lnTo>
                <a:lnTo>
                  <a:pt x="5400666" y="3024373"/>
                </a:lnTo>
                <a:lnTo>
                  <a:pt x="0" y="3024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583852" y="1006187"/>
            <a:ext cx="9350685" cy="8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10"/>
              </a:lnSpc>
              <a:spcBef>
                <a:spcPct val="0"/>
              </a:spcBef>
            </a:pPr>
            <a:r>
              <a:rPr lang="en-US" sz="6575" b="1" spc="-295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3. Công nghệ sử dụng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041" y="2731803"/>
            <a:ext cx="5861686" cy="481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5"/>
              </a:lnSpc>
            </a:pPr>
            <a:r>
              <a:rPr lang="en-US" sz="5365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 panose="02020502080505020204"/>
                <a:cs typeface="Times New Roman" panose="02020603050405020304" pitchFamily="18" charset="0"/>
                <a:sym typeface="Noto Serif Display" panose="02020502080505020204"/>
              </a:rPr>
              <a:t>-Database: </a:t>
            </a:r>
            <a:r>
              <a:rPr lang="en-US" sz="5365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 panose="02020502080505020204"/>
                <a:cs typeface="Times New Roman" panose="02020603050405020304" pitchFamily="18" charset="0"/>
                <a:sym typeface="Noto Serif Display" panose="02020502080505020204"/>
              </a:rPr>
              <a:t>Mysql</a:t>
            </a:r>
            <a:endParaRPr lang="en-US" sz="5365" dirty="0">
              <a:solidFill>
                <a:srgbClr val="FFFFFF"/>
              </a:solidFill>
              <a:latin typeface="Times New Roman" panose="02020603050405020304" pitchFamily="18" charset="0"/>
              <a:ea typeface="Noto Serif Display" panose="02020502080505020204"/>
              <a:cs typeface="Times New Roman" panose="02020603050405020304" pitchFamily="18" charset="0"/>
              <a:sym typeface="Noto Serif Display" panose="02020502080505020204"/>
            </a:endParaRPr>
          </a:p>
          <a:p>
            <a:pPr algn="ctr">
              <a:lnSpc>
                <a:spcPts val="7515"/>
              </a:lnSpc>
            </a:pPr>
            <a:r>
              <a:rPr lang="en-US" sz="5365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 panose="02020502080505020204"/>
                <a:cs typeface="Times New Roman" panose="02020603050405020304" pitchFamily="18" charset="0"/>
                <a:sym typeface="Noto Serif Display" panose="02020502080505020204"/>
              </a:rPr>
              <a:t>-Backend: Django</a:t>
            </a:r>
          </a:p>
          <a:p>
            <a:pPr marL="0" lvl="0" indent="0" algn="ctr">
              <a:lnSpc>
                <a:spcPts val="7515"/>
              </a:lnSpc>
              <a:spcBef>
                <a:spcPct val="0"/>
              </a:spcBef>
            </a:pPr>
            <a:r>
              <a:rPr lang="en-US" sz="5365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 panose="02020502080505020204"/>
                <a:cs typeface="Times New Roman" panose="02020603050405020304" pitchFamily="18" charset="0"/>
                <a:sym typeface="Noto Serif Display" panose="02020502080505020204"/>
              </a:rPr>
              <a:t>-Frontend: </a:t>
            </a:r>
            <a:endParaRPr lang="vi-VN" sz="5365" dirty="0">
              <a:solidFill>
                <a:srgbClr val="FFFFFF"/>
              </a:solidFill>
              <a:latin typeface="Times New Roman" panose="02020603050405020304" pitchFamily="18" charset="0"/>
              <a:ea typeface="Noto Serif Display" panose="02020502080505020204"/>
              <a:cs typeface="Times New Roman" panose="02020603050405020304" pitchFamily="18" charset="0"/>
              <a:sym typeface="Noto Serif Display" panose="02020502080505020204"/>
            </a:endParaRPr>
          </a:p>
          <a:p>
            <a:pPr marL="0" lvl="0" indent="0" algn="ctr">
              <a:lnSpc>
                <a:spcPts val="7515"/>
              </a:lnSpc>
              <a:spcBef>
                <a:spcPct val="0"/>
              </a:spcBef>
            </a:pPr>
            <a:r>
              <a:rPr lang="vi-VN" sz="5365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 panose="02020502080505020204"/>
                <a:cs typeface="Times New Roman" panose="02020603050405020304" pitchFamily="18" charset="0"/>
                <a:sym typeface="Noto Serif Display" panose="02020502080505020204"/>
              </a:rPr>
              <a:t>-</a:t>
            </a:r>
            <a:r>
              <a:rPr lang="en-US" sz="5365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 panose="02020502080505020204"/>
                <a:cs typeface="Times New Roman" panose="02020603050405020304" pitchFamily="18" charset="0"/>
                <a:sym typeface="Noto Serif Display" panose="02020502080505020204"/>
              </a:rPr>
              <a:t>Reactjs</a:t>
            </a:r>
            <a:endParaRPr lang="vi-VN" sz="5365" dirty="0">
              <a:solidFill>
                <a:srgbClr val="FFFFFF"/>
              </a:solidFill>
              <a:latin typeface="Times New Roman" panose="02020603050405020304" pitchFamily="18" charset="0"/>
              <a:ea typeface="Noto Serif Display" panose="02020502080505020204"/>
              <a:cs typeface="Times New Roman" panose="02020603050405020304" pitchFamily="18" charset="0"/>
              <a:sym typeface="Noto Serif Display" panose="02020502080505020204"/>
            </a:endParaRPr>
          </a:p>
          <a:p>
            <a:pPr marL="0" lvl="0" indent="0" algn="ctr">
              <a:lnSpc>
                <a:spcPts val="7515"/>
              </a:lnSpc>
              <a:spcBef>
                <a:spcPct val="0"/>
              </a:spcBef>
            </a:pPr>
            <a:r>
              <a:rPr lang="vi-VN" sz="5365" dirty="0">
                <a:solidFill>
                  <a:srgbClr val="FFFFFF"/>
                </a:solidFill>
                <a:latin typeface="Times New Roman" panose="02020603050405020304" pitchFamily="18" charset="0"/>
                <a:ea typeface="Noto Serif Display" panose="02020502080505020204"/>
                <a:cs typeface="Times New Roman" panose="02020603050405020304" pitchFamily="18" charset="0"/>
                <a:sym typeface="Noto Serif Display" panose="02020502080505020204"/>
              </a:rPr>
              <a:t>-</a:t>
            </a:r>
            <a:r>
              <a:rPr lang="vi-VN" sz="5365" dirty="0" err="1">
                <a:solidFill>
                  <a:srgbClr val="FFFFFF"/>
                </a:solidFill>
                <a:latin typeface="Times New Roman" panose="02020603050405020304" pitchFamily="18" charset="0"/>
                <a:ea typeface="Noto Serif Display" panose="02020502080505020204"/>
                <a:cs typeface="Times New Roman" panose="02020603050405020304" pitchFamily="18" charset="0"/>
                <a:sym typeface="Noto Serif Display" panose="02020502080505020204"/>
              </a:rPr>
              <a:t>Docker</a:t>
            </a:r>
            <a:endParaRPr lang="en-US" sz="5365" dirty="0">
              <a:solidFill>
                <a:srgbClr val="FFFFFF"/>
              </a:solidFill>
              <a:latin typeface="Times New Roman" panose="02020603050405020304" pitchFamily="18" charset="0"/>
              <a:ea typeface="Noto Serif Display" panose="02020502080505020204"/>
              <a:cs typeface="Times New Roman" panose="02020603050405020304" pitchFamily="18" charset="0"/>
              <a:sym typeface="Noto Serif Display" panose="02020502080505020204"/>
            </a:endParaRPr>
          </a:p>
        </p:txBody>
      </p:sp>
      <p:pic>
        <p:nvPicPr>
          <p:cNvPr id="1028" name="Picture 4" descr="Docker là gì ? - Cộng Đồng Linu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470" y="6602527"/>
            <a:ext cx="4443502" cy="302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" y="2091350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3022589">
            <a:off x="-5699699" y="2813892"/>
            <a:ext cx="14901853" cy="16149716"/>
            <a:chOff x="-45157" y="-114300"/>
            <a:chExt cx="522788" cy="566566"/>
          </a:xfrm>
        </p:grpSpPr>
        <p:sp>
          <p:nvSpPr>
            <p:cNvPr id="4" name="Freeform 4"/>
            <p:cNvSpPr/>
            <p:nvPr/>
          </p:nvSpPr>
          <p:spPr>
            <a:xfrm>
              <a:off x="-45157" y="45866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875646" y="20955"/>
            <a:ext cx="12736830" cy="9787890"/>
          </a:xfrm>
          <a:custGeom>
            <a:avLst/>
            <a:gdLst/>
            <a:ahLst/>
            <a:cxnLst/>
            <a:rect l="l" t="t" r="r" b="b"/>
            <a:pathLst>
              <a:path w="11659763" h="8540777">
                <a:moveTo>
                  <a:pt x="0" y="0"/>
                </a:moveTo>
                <a:lnTo>
                  <a:pt x="11659763" y="0"/>
                </a:lnTo>
                <a:lnTo>
                  <a:pt x="11659763" y="8540777"/>
                </a:lnTo>
                <a:lnTo>
                  <a:pt x="0" y="8540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28600" y="342900"/>
            <a:ext cx="4267200" cy="20300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lvl="0" indent="0" algn="l">
              <a:lnSpc>
                <a:spcPts val="6310"/>
              </a:lnSpc>
              <a:spcBef>
                <a:spcPct val="0"/>
              </a:spcBef>
            </a:pPr>
            <a:r>
              <a:rPr lang="en-US" sz="6575" b="1" spc="-295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4. Usecase tổng quát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284720" y="2574925"/>
            <a:ext cx="2392680" cy="23399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Rectangles 12"/>
          <p:cNvSpPr/>
          <p:nvPr/>
        </p:nvSpPr>
        <p:spPr>
          <a:xfrm>
            <a:off x="8839200" y="3883660"/>
            <a:ext cx="763270" cy="24320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vi-VN" altLang="en-US" sz="900">
                <a:solidFill>
                  <a:srgbClr val="FF0000"/>
                </a:solidFill>
              </a:rPr>
              <a:t>&lt;Include&gt;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3022589">
            <a:off x="-3067569" y="5981685"/>
            <a:ext cx="13614672" cy="11584254"/>
            <a:chOff x="0" y="0"/>
            <a:chExt cx="477631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pic>
        <p:nvPicPr>
          <p:cNvPr id="13" name="Picture 12" descr="A diagram of a computer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59508"/>
            <a:ext cx="17909685" cy="107783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3022589">
            <a:off x="-3067569" y="5981685"/>
            <a:ext cx="13614672" cy="11584254"/>
            <a:chOff x="0" y="0"/>
            <a:chExt cx="477631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pic>
        <p:nvPicPr>
          <p:cNvPr id="10" name="Picture 9" descr="A diagram of a system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1945"/>
            <a:ext cx="18393154" cy="80312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" y="266700"/>
            <a:ext cx="1013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  <a:latin typeface="+mj-lt"/>
              </a:rPr>
              <a:t>SƠ ĐỒ HOẠT ĐỘNG “ĐĂNG NHẬP THÀNH CÔNG”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3022589">
            <a:off x="9028339" y="-6392231"/>
            <a:ext cx="13614672" cy="11584254"/>
            <a:chOff x="0" y="0"/>
            <a:chExt cx="47763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022589">
            <a:off x="16453287" y="1303783"/>
            <a:ext cx="3750229" cy="1875115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77230" y="9177056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8"/>
                </a:lnTo>
                <a:lnTo>
                  <a:pt x="0" y="16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8315" y="2485829"/>
            <a:ext cx="982070" cy="162488"/>
          </a:xfrm>
          <a:custGeom>
            <a:avLst/>
            <a:gdLst/>
            <a:ahLst/>
            <a:cxnLst/>
            <a:rect l="l" t="t" r="r" b="b"/>
            <a:pathLst>
              <a:path w="982070" h="162488">
                <a:moveTo>
                  <a:pt x="0" y="0"/>
                </a:moveTo>
                <a:lnTo>
                  <a:pt x="982070" y="0"/>
                </a:lnTo>
                <a:lnTo>
                  <a:pt x="982070" y="162487"/>
                </a:lnTo>
                <a:lnTo>
                  <a:pt x="0" y="16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691201" y="5808973"/>
            <a:ext cx="8974222" cy="7635855"/>
            <a:chOff x="0" y="0"/>
            <a:chExt cx="477631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7631" cy="406400"/>
            </a:xfrm>
            <a:custGeom>
              <a:avLst/>
              <a:gdLst/>
              <a:ahLst/>
              <a:cxnLst/>
              <a:rect l="l" t="t" r="r" b="b"/>
              <a:pathLst>
                <a:path w="477631" h="406400">
                  <a:moveTo>
                    <a:pt x="274431" y="0"/>
                  </a:moveTo>
                  <a:cubicBezTo>
                    <a:pt x="386656" y="0"/>
                    <a:pt x="477631" y="90976"/>
                    <a:pt x="477631" y="203200"/>
                  </a:cubicBezTo>
                  <a:cubicBezTo>
                    <a:pt x="477631" y="315424"/>
                    <a:pt x="386656" y="406400"/>
                    <a:pt x="2744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48C6B">
                <a:alpha val="4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477631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3022589">
            <a:off x="-2284179" y="6647115"/>
            <a:ext cx="3750229" cy="1875115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6096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7B98E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6228" y="1800788"/>
            <a:ext cx="12258172" cy="8486212"/>
          </a:xfrm>
          <a:custGeom>
            <a:avLst/>
            <a:gdLst/>
            <a:ahLst/>
            <a:cxnLst/>
            <a:rect l="l" t="t" r="r" b="b"/>
            <a:pathLst>
              <a:path w="10184168" h="8351018">
                <a:moveTo>
                  <a:pt x="0" y="0"/>
                </a:moveTo>
                <a:lnTo>
                  <a:pt x="10184168" y="0"/>
                </a:lnTo>
                <a:lnTo>
                  <a:pt x="10184168" y="8351018"/>
                </a:lnTo>
                <a:lnTo>
                  <a:pt x="0" y="8351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39250" y="1081706"/>
            <a:ext cx="7381496" cy="85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10"/>
              </a:lnSpc>
              <a:spcBef>
                <a:spcPct val="0"/>
              </a:spcBef>
            </a:pPr>
            <a:r>
              <a:rPr lang="en-US" sz="6575" b="1" spc="-295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5. Database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206</Words>
  <Application>Microsoft Office PowerPoint</Application>
  <PresentationFormat>Custom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Noto Serif Display</vt:lpstr>
      <vt:lpstr>DejaVu Serif Bold</vt:lpstr>
      <vt:lpstr>Montserrat Bold</vt:lpstr>
      <vt:lpstr>Arial</vt:lpstr>
      <vt:lpstr>Times New Roman</vt:lpstr>
      <vt:lpstr>Montserrat</vt:lpstr>
      <vt:lpstr>Montserrat Ultra-Bold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Bình Dương</dc:title>
  <dc:creator/>
  <cp:lastModifiedBy>Đỗ Sơn Tùng</cp:lastModifiedBy>
  <cp:revision>10</cp:revision>
  <dcterms:created xsi:type="dcterms:W3CDTF">2006-08-16T00:00:00Z</dcterms:created>
  <dcterms:modified xsi:type="dcterms:W3CDTF">2025-05-14T02:01:30Z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AE51BD9F0C5F43D882BF39956F57E933_12</vt:lpwstr>
  </property>
  <property fmtid="{D5CDD505-2E9C-101B-9397-08002B2CF9AE}" pid="3" name="KSOProductBuildVer">
    <vt:lpwstr>1033-12.2.0.20795</vt:lpwstr>
  </property>
</Properties>
</file>